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59" r:id="rId6"/>
    <p:sldId id="260" r:id="rId7"/>
  </p:sldIdLst>
  <p:sldSz cx="14630400" cy="8229600"/>
  <p:notesSz cx="8229600" cy="14630400"/>
  <p:embeddedFontLst>
    <p:embeddedFont>
      <p:font typeface="Algerian" panose="04020705040A02060702" pitchFamily="82" charset="0"/>
      <p:regular r:id="rId9"/>
    </p:embeddedFont>
    <p:embeddedFont>
      <p:font typeface="Cambria Math" panose="02040503050406030204" pitchFamily="18" charset="0"/>
      <p:regular r:id="rId10"/>
    </p:embeddedFont>
    <p:embeddedFont>
      <p:font typeface="Fraunces Extra Bold" panose="020B0604020202020204" charset="0"/>
      <p:regular r:id="rId11"/>
    </p:embeddedFont>
    <p:embeddedFont>
      <p:font typeface="Nobile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94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0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16:13:36.88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1 376 24575,'107'1'0,"388"-19"0,447-71 0,-538 39 0,-291 34 0,136 2 0,-133 11 0,13-11 0,8 0 0,-73 13 0,-21 2 0,1-3 0,45-8 0,-3-7 0,-31 6 0,0 1 0,71-2 0,-100 10 0,51-10 0,2-1 0,-49 9 0,0-2 0,50-16 0,-50 13 0,0 1 0,48-7 0,-35 11 0,-1 3 0,63 4 0,-100-2 0,-1 0 0,1 0 0,0 0 0,-1 1 0,0 0 0,1-1 0,-1 1 0,0 1 0,0-1 0,0 1 0,0 0 0,0-1 0,-1 2 0,1-1 0,-1 0 0,0 1 0,5 6 0,2 5 0,-1 1 0,-1 0 0,9 23 0,0-2 0,-8-16 46,-1 0-1,-1 1 1,0 0-1,-2 0 1,0 0-1,1 33 1,-4 136-721,-4-120-334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16:13:42.88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0 376 24575,'53'0'0,"196"-9"0,-219 5 0,-2-1 0,1-1 0,-1-1 0,0-2 0,0-1 0,39-20 0,-40 16 0,2 2 0,-1 0 0,1 2 0,1 1 0,59-10 0,-28 9 0,-13 1 0,95-3 0,786 13 0,-907-2 0,-1-2 0,43-9 0,-40 7 0,49-6 0,-4 5 0,-1-4 0,86-23 0,34-6 0,-162 36 0,14-3 0,56-16 0,-51 11 0,0 1 0,1 2 0,73-2 0,145 11 0,-109 2 0,-95-4 0,-36-1 0,-1 1 0,1 2 0,0 0 0,-1 1 0,45 11 0,-62-10 30,0 0 0,0 0-1,-1 0 1,1 1 0,-1 0 0,0 0-1,9 9 1,13 10-1633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16:13:47.22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18 24515,'3005'0'0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8T16:13:50.67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612 365 24575,'0'36'0,"1"-5"0,-7 59 0,4-80 0,0 1 0,-1-1 0,0 0 0,0 1 0,-1-1 0,-1-1 0,0 1 0,0-1 0,-8 12 0,7-13 0,1 0 0,-1 0 0,0-1 0,-1 0 0,0 0 0,0 0 0,-1-1 0,0 0 0,0 0 0,0-1 0,-1 0 0,1-1 0,-1 0 0,0 0 0,0-1 0,-1 0 0,1 0 0,-1-1 0,-9 1 0,-6-1 0,-1 0 0,1-2 0,0-1 0,0-1 0,0-1 0,0-1 0,1-1 0,-1-1 0,1-1 0,0-2 0,1 0 0,-23-13 0,41 19 0,0-1 0,0 1 0,0-1 0,0 0 0,1-1 0,-1 1 0,-5-10 0,9 13 0,0 0 0,0 0 0,1 0 0,-1 0 0,1 0 0,-1 0 0,1 0 0,-1 0 0,1 0 0,0 0 0,-1 0 0,1-1 0,0 1 0,0 0 0,0 0 0,0 0 0,0-1 0,0 1 0,0 0 0,0 0 0,0 0 0,1-1 0,-1 1 0,1 0 0,-1 0 0,0 0 0,1 0 0,0 0 0,-1 0 0,1 0 0,0 0 0,-1 0 0,1 0 0,0 0 0,0 0 0,0 1 0,0-1 0,0 0 0,0 0 0,0 1 0,0-1 0,0 1 0,0-1 0,0 1 0,0-1 0,2 1 0,10-4 0,1 0 0,-1 1 0,1 1 0,0 0 0,14 0 0,27-4 0,8-2 0,-44 6 0,-1 0 0,0-1 0,0-1 0,0 0 0,32-13 0,20-11 0,13-7 0,-47 17 0,-10 5 0,36-23 0,-53 30 0,-1-1 0,0 0 0,0 0 0,-1 0 0,0-1 0,0 0 0,10-16 0,12-14 0,-22 31 0,-1 0 0,-1 0 0,0-1 0,8-14 0,-2 2 0,0 0 0,22-28 0,-21 31 0,-7 9 23,-1 0-1,0 0 1,0 0 0,-1 0-1,0-1 1,-1 1-1,0-1 1,1-9 0,7-26-1592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6444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customXml" Target="../ink/ink4.xml"/><Relationship Id="rId3" Type="http://schemas.openxmlformats.org/officeDocument/2006/relationships/image" Target="../media/image40.png"/><Relationship Id="rId7" Type="http://schemas.openxmlformats.org/officeDocument/2006/relationships/customXml" Target="../ink/ink1.xml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customXml" Target="../ink/ink3.xml"/><Relationship Id="rId5" Type="http://schemas.openxmlformats.org/officeDocument/2006/relationships/image" Target="../media/image6.png"/><Relationship Id="rId10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openxmlformats.org/officeDocument/2006/relationships/customXml" Target="../ink/ink2.xml"/><Relationship Id="rId1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2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143" y="600313"/>
            <a:ext cx="5458420" cy="682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6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MobilePlantViT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764143" y="1610082"/>
            <a:ext cx="7615714" cy="2824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4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Mobile-Friendly Plant Disease Classification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764143" y="3790283"/>
            <a:ext cx="7409701" cy="1662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project develops a lightweight, efficient deep learning model for accurate plant disease detection from leaf images. Designed for real-time diagnosis on mobile and edge devices, it brings AI-driven agricultural intelligence directly to farmers in the field.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764143" y="5811776"/>
            <a:ext cx="7615714" cy="34885"/>
          </a:xfrm>
          <a:prstGeom prst="rect">
            <a:avLst/>
          </a:prstGeom>
          <a:solidFill>
            <a:srgbClr val="405449">
              <a:alpha val="50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764143" y="6410841"/>
            <a:ext cx="7615714" cy="838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Presented by: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Additi Naik, Vaishnavi K, Varun Tej Reddy, Ashwanth Reddy, Sai Krishna (G637)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Mentor: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Shilpa Gupta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95E39B-9B08-B43E-F3E5-0E8B4243C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039" y="1003610"/>
            <a:ext cx="13058077" cy="672884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A6C8BB-C9D9-F683-2A4D-448C67926101}"/>
              </a:ext>
            </a:extLst>
          </p:cNvPr>
          <p:cNvSpPr txBox="1"/>
          <p:nvPr/>
        </p:nvSpPr>
        <p:spPr>
          <a:xfrm>
            <a:off x="3389969" y="0"/>
            <a:ext cx="85065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lgerian" panose="04020705040A02060702" pitchFamily="82" charset="0"/>
              </a:rPr>
              <a:t>ARCHITECTURE  DIAGRAM</a:t>
            </a:r>
            <a:endParaRPr lang="en-IN" sz="44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8775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6163" y="579834"/>
            <a:ext cx="6800255" cy="657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Technology Stack &amp; Tools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6163" y="1552694"/>
            <a:ext cx="3730704" cy="3444240"/>
          </a:xfrm>
          <a:prstGeom prst="roundRect">
            <a:avLst>
              <a:gd name="adj" fmla="val 5497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946428" y="1762958"/>
            <a:ext cx="3310176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Languages &amp; Frameworks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</a:rPr>
              <a:t>Programming languages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46428" y="2546390"/>
            <a:ext cx="331017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IN" dirty="0"/>
              <a:t>Python (Model + Backend), </a:t>
            </a:r>
          </a:p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IN" dirty="0"/>
              <a:t>JavaScript (React)</a:t>
            </a:r>
          </a:p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IN" dirty="0" err="1"/>
              <a:t>PyTorch</a:t>
            </a:r>
            <a:r>
              <a:rPr lang="en-IN" dirty="0"/>
              <a:t>, </a:t>
            </a:r>
            <a:r>
              <a:rPr lang="en-IN" dirty="0" err="1"/>
              <a:t>timm</a:t>
            </a:r>
            <a:r>
              <a:rPr lang="en-IN" dirty="0"/>
              <a:t>, </a:t>
            </a:r>
            <a:r>
              <a:rPr lang="en-IN" dirty="0" err="1"/>
              <a:t>torchvision</a:t>
            </a:r>
            <a:endParaRPr lang="en-IN" dirty="0"/>
          </a:p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IN" dirty="0" err="1"/>
              <a:t>FlaskAPI</a:t>
            </a:r>
            <a:r>
              <a:rPr lang="en-IN" dirty="0"/>
              <a:t> </a:t>
            </a:r>
          </a:p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IN" dirty="0"/>
              <a:t>HTML , CSS</a:t>
            </a:r>
          </a:p>
        </p:txBody>
      </p:sp>
      <p:sp>
        <p:nvSpPr>
          <p:cNvPr id="7" name="Text 4"/>
          <p:cNvSpPr/>
          <p:nvPr/>
        </p:nvSpPr>
        <p:spPr>
          <a:xfrm>
            <a:off x="946428" y="2956560"/>
            <a:ext cx="3310176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946428" y="3703320"/>
            <a:ext cx="331017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946428" y="4113490"/>
            <a:ext cx="3310176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650"/>
              </a:lnSpc>
              <a:buSzPct val="100000"/>
            </a:pP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4677132" y="1489472"/>
            <a:ext cx="3730704" cy="3444240"/>
          </a:xfrm>
          <a:prstGeom prst="roundRect">
            <a:avLst>
              <a:gd name="adj" fmla="val 5497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4887397" y="1762958"/>
            <a:ext cx="3017282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Deployment Tools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4887397" y="2217777"/>
            <a:ext cx="3310176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VS Code</a:t>
            </a:r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 err="1">
                <a:solidFill>
                  <a:srgbClr val="405449"/>
                </a:solidFill>
                <a:latin typeface="Nobile" pitchFamily="34" charset="0"/>
              </a:rPr>
              <a:t>Jupyter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</a:rPr>
              <a:t> </a:t>
            </a:r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</a:rPr>
              <a:t>Google Colab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4887397" y="2964537"/>
            <a:ext cx="331017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4887397" y="3374708"/>
            <a:ext cx="3310176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TensorBoard: Training Metrics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4887397" y="4121468"/>
            <a:ext cx="331017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GitHub: Version Control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498825" y="5189074"/>
            <a:ext cx="7671673" cy="2442448"/>
          </a:xfrm>
          <a:prstGeom prst="roundRect">
            <a:avLst>
              <a:gd name="adj" fmla="val 7751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946428" y="5417463"/>
            <a:ext cx="3122533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Database &amp; Deployment Platform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946428" y="5872282"/>
            <a:ext cx="725114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</a:rPr>
              <a:t>MYSQL (for storage and results)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946428" y="6282452"/>
            <a:ext cx="725114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Cloud Server Backend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946428" y="6692622"/>
            <a:ext cx="725114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</a:rPr>
              <a:t>Flutter 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946428" y="7102793"/>
            <a:ext cx="725114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650"/>
              </a:lnSpc>
              <a:buSzPct val="100000"/>
            </a:pP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80673" y="599845"/>
            <a:ext cx="77783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Mathematical Foundation</a:t>
            </a:r>
            <a:endParaRPr lang="en-US" sz="445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1"/>
              <p:cNvSpPr/>
              <p:nvPr/>
            </p:nvSpPr>
            <p:spPr>
              <a:xfrm>
                <a:off x="4985003" y="1819205"/>
                <a:ext cx="13555428" cy="101286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r>
                  <a:rPr lang="en-IN" sz="2000" b="1" dirty="0"/>
                  <a:t>Enhances features by combining channel attention and spatial attention:</a:t>
                </a:r>
              </a:p>
              <a:p>
                <a:endParaRPr lang="en-IN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</m:d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d>
                                <m:d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ar-A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latin typeface="Cambria Math" panose="02040503050406030204" pitchFamily="18" charset="0"/>
                                        </a:rPr>
                                        <m:t>𝑊</m:t>
                                      </m:r>
                                    </m:e>
                                    <m:sub>
                                      <m:r>
                                        <a:rPr lang="ar-AE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ar-A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ar-AE" i="1">
                                          <a:latin typeface="Cambria Math" panose="02040503050406030204" pitchFamily="18" charset="0"/>
                                        </a:rPr>
                                        <m:t>𝐺𝐴𝑃</m:t>
                                      </m:r>
                                      <m:d>
                                        <m:dPr>
                                          <m:ctrlPr>
                                            <a:rPr lang="ar-AE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ar-AE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d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i="1">
                                      <a:latin typeface="Cambria Math" panose="02040503050406030204" pitchFamily="18" charset="0"/>
                                    </a:rPr>
                                    <m:t>𝐺𝑀𝑃</m:t>
                                  </m:r>
                                  <m:d>
                                    <m:dPr>
                                      <m:ctrlPr>
                                        <a:rPr lang="ar-A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ar-AE" i="1">
                                          <a:latin typeface="Cambria Math" panose="02040503050406030204" pitchFamily="18" charset="0"/>
                                        </a:rPr>
                                        <m:t>𝐹</m:t>
                                      </m:r>
                                    </m:e>
                                  </m:d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lang="ar-AE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</m:d>
                      <m:r>
                        <a:rPr lang="ar-AE">
                          <a:latin typeface="Cambria Math" panose="02040503050406030204" pitchFamily="18" charset="0"/>
                        </a:rPr>
                        <m:t>⊙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𝐹</m:t>
                      </m:r>
                    </m:oMath>
                  </m:oMathPara>
                </a14:m>
                <a:endParaRPr lang="ar-AE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p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7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×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7</m:t>
                              </m:r>
                            </m:sup>
                          </m:sSup>
                          <m:d>
                            <m:d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["/>
                                  <m:endChr m:val="]"/>
                                  <m:sepChr m:val=";"/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e>
                                  <m:r>
                                    <a:rPr lang="ar-AE" i="1">
                                      <a:latin typeface="Cambria Math" panose="02040503050406030204" pitchFamily="18" charset="0"/>
                                    </a:rPr>
                                    <m:t>𝑣𝑔𝑃𝑜𝑜𝑙</m:t>
                                  </m:r>
                                  <m:d>
                                    <m:dPr>
                                      <m:ctrlPr>
                                        <a:rPr lang="ar-A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ar-AE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ar-AE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</m:e>
                                        <m:sup>
                                          <m:r>
                                            <a:rPr lang="ar-AE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  <m:r>
                                    <a:rPr lang="ar-AE" i="1">
                                      <a:latin typeface="Cambria Math" panose="02040503050406030204" pitchFamily="18" charset="0"/>
                                    </a:rPr>
                                    <m:t>𝑀𝑎𝑥𝑃𝑜𝑜𝑙</m:t>
                                  </m:r>
                                  <m:d>
                                    <m:dPr>
                                      <m:ctrlPr>
                                        <a:rPr lang="ar-A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p>
                                        <m:sSupPr>
                                          <m:ctrlPr>
                                            <a:rPr lang="ar-AE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ar-AE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</m:e>
                                        <m:sup>
                                          <m:r>
                                            <a:rPr lang="ar-AE">
                                              <a:latin typeface="Cambria Math" panose="02040503050406030204" pitchFamily="18" charset="0"/>
                                            </a:rPr>
                                            <m:t>′</m:t>
                                          </m:r>
                                        </m:sup>
                                      </m:sSup>
                                    </m:e>
                                  </m:d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lang="ar-AE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p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ar-AE">
                          <a:latin typeface="Cambria Math" panose="02040503050406030204" pitchFamily="18" charset="0"/>
                        </a:rPr>
                        <m:t>⊙</m:t>
                      </m:r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</m:oMath>
                  </m:oMathPara>
                </a14:m>
                <a:endParaRPr lang="ar-AE" sz="1600" dirty="0"/>
              </a:p>
            </p:txBody>
          </p:sp>
        </mc:Choice>
        <mc:Fallback xmlns="">
          <p:sp>
            <p:nvSpPr>
              <p:cNvPr id="3" name="Text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5003" y="1819205"/>
                <a:ext cx="13555428" cy="1012865"/>
              </a:xfrm>
              <a:prstGeom prst="rect">
                <a:avLst/>
              </a:prstGeom>
              <a:blipFill>
                <a:blip r:embed="rId3"/>
                <a:stretch>
                  <a:fillRect l="-1170" t="-7784" b="-122156"/>
                </a:stretch>
              </a:blipFill>
              <a:ln/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2"/>
          <p:cNvSpPr/>
          <p:nvPr/>
        </p:nvSpPr>
        <p:spPr>
          <a:xfrm>
            <a:off x="793790" y="3128129"/>
            <a:ext cx="13042821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3"/>
              <p:cNvSpPr/>
              <p:nvPr/>
            </p:nvSpPr>
            <p:spPr>
              <a:xfrm>
                <a:off x="4985003" y="3783835"/>
                <a:ext cx="13042821" cy="72580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r>
                  <a:rPr lang="en-IN" sz="2000" b="1" dirty="0"/>
                  <a:t>Linear Self-Attention </a:t>
                </a:r>
              </a:p>
              <a:p>
                <a:endParaRPr lang="en-IN" sz="1600" b="1" dirty="0"/>
              </a:p>
              <a:p>
                <a:endParaRPr lang="en-IN" sz="16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ar-AE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𝐿𝑁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𝐿𝑖𝑛𝑒𝑎𝑟𝐴𝑡𝑡𝑒𝑛𝑡𝑖𝑜𝑛</m:t>
                          </m:r>
                          <m:d>
                            <m:d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ar-AE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i="1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𝑄</m:t>
                          </m:r>
                        </m:sub>
                      </m:sSub>
                      <m:r>
                        <a:rPr lang="ar-AE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r>
                        <a:rPr lang="ar-AE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𝑉</m:t>
                          </m:r>
                        </m:sub>
                      </m:sSub>
                      <m:r>
                        <a:rPr lang="ar-AE" i="1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ar-AE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𝑆𝑜𝑓𝑡𝑚𝑎𝑥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𝑄</m:t>
                          </m:r>
                          <m:sSup>
                            <m:sSup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p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ar-AE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grow m:val="on"/>
                          <m:supHide m:val="on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ar-AE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i="1">
                          <a:latin typeface="Cambria Math" panose="02040503050406030204" pitchFamily="18" charset="0"/>
                        </a:rPr>
                        <m:t>𝐹𝑅𝑁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𝐺𝐸𝐿𝑈</m:t>
                          </m:r>
                          <m:d>
                            <m:d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ar-AE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ar-AE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ar-AE" sz="1600" dirty="0"/>
              </a:p>
            </p:txBody>
          </p:sp>
        </mc:Choice>
        <mc:Fallback xmlns="">
          <p:sp>
            <p:nvSpPr>
              <p:cNvPr id="6" name="Text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5003" y="3783835"/>
                <a:ext cx="13042821" cy="725805"/>
              </a:xfrm>
              <a:prstGeom prst="rect">
                <a:avLst/>
              </a:prstGeom>
              <a:blipFill>
                <a:blip r:embed="rId4"/>
                <a:stretch>
                  <a:fillRect l="-1216" t="-10924" b="-268908"/>
                </a:stretch>
              </a:blipFill>
              <a:ln/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4"/>
          <p:cNvSpPr/>
          <p:nvPr/>
        </p:nvSpPr>
        <p:spPr>
          <a:xfrm>
            <a:off x="793790" y="4821317"/>
            <a:ext cx="13042821" cy="762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2020424" y="547127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</a:t>
            </a:r>
            <a:endParaRPr lang="en-US" sz="175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 6"/>
              <p:cNvSpPr/>
              <p:nvPr/>
            </p:nvSpPr>
            <p:spPr>
              <a:xfrm>
                <a:off x="4985003" y="6423156"/>
                <a:ext cx="13042821" cy="393263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r>
                  <a:rPr lang="en-IN" sz="2000" b="1" dirty="0"/>
                  <a:t>Classification Head:</a:t>
                </a:r>
              </a:p>
              <a:p>
                <a:endParaRPr lang="en-IN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IN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i="1">
                          <a:latin typeface="Cambria Math" panose="02040503050406030204" pitchFamily="18" charset="0"/>
                        </a:rPr>
                        <m:t>𝑆𝑜𝑓𝑡𝑚𝑎𝑥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𝑊𝑍</m:t>
                          </m:r>
                          <m:r>
                            <a:rPr lang="ar-AE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</m:oMath>
                  </m:oMathPara>
                </a14:m>
                <a:endParaRPr lang="ar-AE" sz="2000" dirty="0"/>
              </a:p>
            </p:txBody>
          </p:sp>
        </mc:Choice>
        <mc:Fallback xmlns="">
          <p:sp>
            <p:nvSpPr>
              <p:cNvPr id="10" name="Text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5003" y="6423156"/>
                <a:ext cx="13042821" cy="393263"/>
              </a:xfrm>
              <a:prstGeom prst="rect">
                <a:avLst/>
              </a:prstGeom>
              <a:blipFill>
                <a:blip r:embed="rId5"/>
                <a:stretch>
                  <a:fillRect l="-1216" t="-20313" b="-153125"/>
                </a:stretch>
              </a:blipFill>
              <a:ln/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1F611039-2E6E-44BE-FC3D-9C24BF0E74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962" y="228600"/>
            <a:ext cx="4532918" cy="783257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1450A46C-7942-BEFD-8F68-BE33C58F8442}"/>
                  </a:ext>
                </a:extLst>
              </p14:cNvPr>
              <p14:cNvContentPartPr/>
              <p14:nvPr/>
            </p14:nvContentPartPr>
            <p14:xfrm>
              <a:off x="12935318" y="7759563"/>
              <a:ext cx="1473120" cy="22428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1450A46C-7942-BEFD-8F68-BE33C58F844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872678" y="7696923"/>
                <a:ext cx="1598760" cy="34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4EDFFEAC-770E-877D-5A9E-226AE593E426}"/>
                  </a:ext>
                </a:extLst>
              </p14:cNvPr>
              <p14:cNvContentPartPr/>
              <p14:nvPr/>
            </p14:nvContentPartPr>
            <p14:xfrm>
              <a:off x="12924518" y="7916163"/>
              <a:ext cx="1367640" cy="13572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4EDFFEAC-770E-877D-5A9E-226AE593E42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861518" y="7853163"/>
                <a:ext cx="149328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E2AE5100-477B-23C0-30E1-2A1CF040C911}"/>
                  </a:ext>
                </a:extLst>
              </p14:cNvPr>
              <p14:cNvContentPartPr/>
              <p14:nvPr/>
            </p14:nvContentPartPr>
            <p14:xfrm>
              <a:off x="13168958" y="8028483"/>
              <a:ext cx="1082160" cy="72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E2AE5100-477B-23C0-30E1-2A1CF040C91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3106318" y="7902483"/>
                <a:ext cx="120780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BE0DBE7E-41B7-0B88-FB9A-F00943FE81D0}"/>
                  </a:ext>
                </a:extLst>
              </p14:cNvPr>
              <p14:cNvContentPartPr/>
              <p14:nvPr/>
            </p14:nvContentPartPr>
            <p14:xfrm>
              <a:off x="14187398" y="7886283"/>
              <a:ext cx="323640" cy="26784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BE0DBE7E-41B7-0B88-FB9A-F00943FE81D0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4124758" y="7823283"/>
                <a:ext cx="449280" cy="3934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2818" y="937498"/>
            <a:ext cx="7843361" cy="574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Our Work: Innovations &amp; Insights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42818" y="2062520"/>
            <a:ext cx="3837384" cy="2825948"/>
          </a:xfrm>
          <a:prstGeom prst="roundRect">
            <a:avLst>
              <a:gd name="adj" fmla="val 3883"/>
            </a:avLst>
          </a:prstGeom>
          <a:solidFill>
            <a:srgbClr val="FAFFFA"/>
          </a:solidFill>
          <a:ln/>
        </p:spPr>
      </p:sp>
      <p:sp>
        <p:nvSpPr>
          <p:cNvPr id="5" name="Shape 2"/>
          <p:cNvSpPr/>
          <p:nvPr/>
        </p:nvSpPr>
        <p:spPr>
          <a:xfrm>
            <a:off x="642818" y="2039660"/>
            <a:ext cx="3837384" cy="91440"/>
          </a:xfrm>
          <a:prstGeom prst="roundRect">
            <a:avLst>
              <a:gd name="adj" fmla="val 180800"/>
            </a:avLst>
          </a:prstGeom>
          <a:solidFill>
            <a:srgbClr val="438951"/>
          </a:solidFill>
          <a:ln/>
        </p:spPr>
      </p:sp>
      <p:sp>
        <p:nvSpPr>
          <p:cNvPr id="6" name="Shape 3"/>
          <p:cNvSpPr/>
          <p:nvPr/>
        </p:nvSpPr>
        <p:spPr>
          <a:xfrm>
            <a:off x="2286000" y="1787009"/>
            <a:ext cx="551021" cy="551021"/>
          </a:xfrm>
          <a:prstGeom prst="roundRect">
            <a:avLst>
              <a:gd name="adj" fmla="val 165946"/>
            </a:avLst>
          </a:prstGeom>
          <a:solidFill>
            <a:srgbClr val="438951"/>
          </a:solidFill>
          <a:ln/>
        </p:spPr>
      </p:sp>
      <p:sp>
        <p:nvSpPr>
          <p:cNvPr id="7" name="Text 4"/>
          <p:cNvSpPr/>
          <p:nvPr/>
        </p:nvSpPr>
        <p:spPr>
          <a:xfrm>
            <a:off x="2451259" y="1924764"/>
            <a:ext cx="220385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849273" y="2521744"/>
            <a:ext cx="2296120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Improvements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49273" y="2918936"/>
            <a:ext cx="3424476" cy="1763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 used the models  </a:t>
            </a:r>
            <a:r>
              <a:rPr lang="en-US" sz="14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MobilePlantViT</a:t>
            </a: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EfficientNetV2 for enhanced accuracy and faster inference. Integrated FastAPI, React, Flutter, and MySQL for seamless end-to-end deployment across web and mobile platforms.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4663797" y="2062520"/>
            <a:ext cx="3837384" cy="2825948"/>
          </a:xfrm>
          <a:prstGeom prst="roundRect">
            <a:avLst>
              <a:gd name="adj" fmla="val 3883"/>
            </a:avLst>
          </a:prstGeom>
          <a:solidFill>
            <a:srgbClr val="FAFFFA"/>
          </a:solidFill>
          <a:ln/>
        </p:spPr>
      </p:sp>
      <p:sp>
        <p:nvSpPr>
          <p:cNvPr id="11" name="Shape 8"/>
          <p:cNvSpPr/>
          <p:nvPr/>
        </p:nvSpPr>
        <p:spPr>
          <a:xfrm>
            <a:off x="4663797" y="2039660"/>
            <a:ext cx="3837384" cy="91440"/>
          </a:xfrm>
          <a:prstGeom prst="roundRect">
            <a:avLst>
              <a:gd name="adj" fmla="val 180800"/>
            </a:avLst>
          </a:prstGeom>
          <a:solidFill>
            <a:srgbClr val="438951"/>
          </a:solidFill>
          <a:ln/>
        </p:spPr>
      </p:sp>
      <p:sp>
        <p:nvSpPr>
          <p:cNvPr id="12" name="Shape 9"/>
          <p:cNvSpPr/>
          <p:nvPr/>
        </p:nvSpPr>
        <p:spPr>
          <a:xfrm>
            <a:off x="6306979" y="1787009"/>
            <a:ext cx="551021" cy="551021"/>
          </a:xfrm>
          <a:prstGeom prst="roundRect">
            <a:avLst>
              <a:gd name="adj" fmla="val 165946"/>
            </a:avLst>
          </a:prstGeom>
          <a:solidFill>
            <a:srgbClr val="438951"/>
          </a:solidFill>
          <a:ln/>
        </p:spPr>
      </p:sp>
      <p:sp>
        <p:nvSpPr>
          <p:cNvPr id="13" name="Text 10"/>
          <p:cNvSpPr/>
          <p:nvPr/>
        </p:nvSpPr>
        <p:spPr>
          <a:xfrm>
            <a:off x="6472238" y="1924764"/>
            <a:ext cx="220385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4870252" y="2521744"/>
            <a:ext cx="2296120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Technical Insights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4870252" y="2918936"/>
            <a:ext cx="3424476" cy="1763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Mastered CNN and  </a:t>
            </a:r>
            <a:r>
              <a:rPr lang="en-US" sz="14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VisionTransformer</a:t>
            </a: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architecture ,  integration for mobile-scale deployment. Gained practical expertise in API development, database management, and cross-platform application design.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642818" y="5347573"/>
            <a:ext cx="7858363" cy="1944410"/>
          </a:xfrm>
          <a:prstGeom prst="roundRect">
            <a:avLst>
              <a:gd name="adj" fmla="val 5643"/>
            </a:avLst>
          </a:prstGeom>
          <a:solidFill>
            <a:srgbClr val="FAFFFA"/>
          </a:solidFill>
          <a:ln/>
        </p:spPr>
      </p:sp>
      <p:sp>
        <p:nvSpPr>
          <p:cNvPr id="17" name="Shape 14"/>
          <p:cNvSpPr/>
          <p:nvPr/>
        </p:nvSpPr>
        <p:spPr>
          <a:xfrm>
            <a:off x="642818" y="5324713"/>
            <a:ext cx="7858363" cy="91440"/>
          </a:xfrm>
          <a:prstGeom prst="roundRect">
            <a:avLst>
              <a:gd name="adj" fmla="val 180800"/>
            </a:avLst>
          </a:prstGeom>
          <a:solidFill>
            <a:srgbClr val="438951"/>
          </a:solidFill>
          <a:ln/>
        </p:spPr>
      </p:sp>
      <p:sp>
        <p:nvSpPr>
          <p:cNvPr id="18" name="Shape 15"/>
          <p:cNvSpPr/>
          <p:nvPr/>
        </p:nvSpPr>
        <p:spPr>
          <a:xfrm>
            <a:off x="4296489" y="5072063"/>
            <a:ext cx="551021" cy="551021"/>
          </a:xfrm>
          <a:prstGeom prst="roundRect">
            <a:avLst>
              <a:gd name="adj" fmla="val 165946"/>
            </a:avLst>
          </a:prstGeom>
          <a:solidFill>
            <a:srgbClr val="438951"/>
          </a:solidFill>
          <a:ln/>
        </p:spPr>
      </p:sp>
      <p:sp>
        <p:nvSpPr>
          <p:cNvPr id="19" name="Text 16"/>
          <p:cNvSpPr/>
          <p:nvPr/>
        </p:nvSpPr>
        <p:spPr>
          <a:xfrm>
            <a:off x="4461748" y="5209818"/>
            <a:ext cx="220385" cy="275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849273" y="5806797"/>
            <a:ext cx="2296120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Real-World Impact</a:t>
            </a:r>
            <a:endParaRPr lang="en-US" sz="1800" dirty="0"/>
          </a:p>
        </p:txBody>
      </p:sp>
      <p:sp>
        <p:nvSpPr>
          <p:cNvPr id="21" name="Text 18"/>
          <p:cNvSpPr/>
          <p:nvPr/>
        </p:nvSpPr>
        <p:spPr>
          <a:xfrm>
            <a:off x="849273" y="6203990"/>
            <a:ext cx="7445454" cy="881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Enables farmers to diagnose plant diseases instantly using mobile devices. Supports IoT and drone-based monitoring systems for precision agriculture and early disease intervention in crop fields.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5453" y="601385"/>
            <a:ext cx="7613094" cy="1367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Results, Challenges &amp; Limitations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65453" y="2515195"/>
            <a:ext cx="2939534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Performance Results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65453" y="3075623"/>
            <a:ext cx="3539728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Achieved 95.4% classification accuracy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65453" y="3851910"/>
            <a:ext cx="3539728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Exceeds original paper baseline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65453" y="4628198"/>
            <a:ext cx="3539728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Optimized inference latency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4846439" y="2515195"/>
            <a:ext cx="3046095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Challenges Addressed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846439" y="3075623"/>
            <a:ext cx="3539728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Overfitting mitigated via data augmentation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846439" y="3851910"/>
            <a:ext cx="3539728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Model size reduced with EfficientNetV2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4846439" y="4628198"/>
            <a:ext cx="3539728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Regularization techniques applied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65453" y="5650468"/>
            <a:ext cx="7613094" cy="1979176"/>
          </a:xfrm>
          <a:prstGeom prst="roundRect">
            <a:avLst>
              <a:gd name="adj" fmla="val 9946"/>
            </a:avLst>
          </a:prstGeom>
          <a:solidFill>
            <a:srgbClr val="CCE6D1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171" y="5960983"/>
            <a:ext cx="273368" cy="218718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1476256" y="5923836"/>
            <a:ext cx="6683573" cy="1399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Current Limitations:</a:t>
            </a:r>
            <a:r>
              <a:rPr lang="en-US" sz="17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Model performs optimally under controlled lighting conditions with clear leaf specimens. Currently supports a limited crop variety; expansion requires additional training data for diverse plant species.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381</Words>
  <Application>Microsoft Office PowerPoint</Application>
  <PresentationFormat>Custom</PresentationFormat>
  <Paragraphs>68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Nobile</vt:lpstr>
      <vt:lpstr>Arial</vt:lpstr>
      <vt:lpstr>Cambria Math</vt:lpstr>
      <vt:lpstr>Fraunces Extra Bold</vt:lpstr>
      <vt:lpstr>Algerian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ADDITI</dc:creator>
  <cp:lastModifiedBy>Additi naik</cp:lastModifiedBy>
  <cp:revision>3</cp:revision>
  <dcterms:created xsi:type="dcterms:W3CDTF">2025-11-08T10:22:05Z</dcterms:created>
  <dcterms:modified xsi:type="dcterms:W3CDTF">2025-11-08T17:10:05Z</dcterms:modified>
</cp:coreProperties>
</file>